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3" r:id="rId4"/>
    <p:sldId id="285" r:id="rId5"/>
    <p:sldId id="287" r:id="rId6"/>
    <p:sldId id="293" r:id="rId7"/>
    <p:sldId id="288" r:id="rId8"/>
    <p:sldId id="286" r:id="rId9"/>
    <p:sldId id="299" r:id="rId10"/>
    <p:sldId id="294" r:id="rId11"/>
    <p:sldId id="295" r:id="rId12"/>
    <p:sldId id="296" r:id="rId13"/>
    <p:sldId id="297" r:id="rId14"/>
    <p:sldId id="289" r:id="rId15"/>
    <p:sldId id="290" r:id="rId16"/>
    <p:sldId id="291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5820"/>
  </p:normalViewPr>
  <p:slideViewPr>
    <p:cSldViewPr snapToGrid="0" snapToObjects="1">
      <p:cViewPr varScale="1">
        <p:scale>
          <a:sx n="107" d="100"/>
          <a:sy n="107" d="100"/>
        </p:scale>
        <p:origin x="4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B7F7AE-BAC3-0247-951E-CBFFA1BAEFCF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96CA44-59FE-5742-89C2-CED67FDA32F8}">
      <dgm:prSet phldrT="[Text]"/>
      <dgm:spPr>
        <a:noFill/>
        <a:ln w="28575">
          <a:noFill/>
        </a:ln>
      </dgm:spPr>
      <dgm:t>
        <a:bodyPr/>
        <a:lstStyle/>
        <a:p>
          <a:pPr rtl="0"/>
          <a:r>
            <a:rPr lang="en-US" dirty="0">
              <a:ln>
                <a:noFill/>
              </a:ln>
              <a:solidFill>
                <a:sysClr val="windowText" lastClr="000000"/>
              </a:solidFill>
            </a:rPr>
            <a:t>Path Planning </a:t>
          </a:r>
        </a:p>
      </dgm:t>
    </dgm:pt>
    <dgm:pt modelId="{E14CA461-1050-2E49-92F9-D42DFDDFEBD8}" type="parTrans" cxnId="{78C2ECDF-FB72-6B4B-9A39-E7762EA3A9E7}">
      <dgm:prSet/>
      <dgm:spPr/>
      <dgm:t>
        <a:bodyPr/>
        <a:lstStyle/>
        <a:p>
          <a:endParaRPr lang="en-US"/>
        </a:p>
      </dgm:t>
    </dgm:pt>
    <dgm:pt modelId="{6B964C15-9E72-2241-8157-A702C58EA1DB}" type="sibTrans" cxnId="{78C2ECDF-FB72-6B4B-9A39-E7762EA3A9E7}">
      <dgm:prSet/>
      <dgm:spPr/>
      <dgm:t>
        <a:bodyPr/>
        <a:lstStyle/>
        <a:p>
          <a:endParaRPr lang="en-US"/>
        </a:p>
      </dgm:t>
    </dgm:pt>
    <dgm:pt modelId="{C37C7E66-407B-F84F-922F-6EBE466EEBFD}">
      <dgm:prSet phldrT="[Text]"/>
      <dgm:spPr>
        <a:noFill/>
        <a:ln w="28575">
          <a:noFill/>
        </a:ln>
      </dgm:spPr>
      <dgm:t>
        <a:bodyPr/>
        <a:lstStyle/>
        <a:p>
          <a:pPr rtl="0"/>
          <a:r>
            <a:rPr lang="en-US" dirty="0">
              <a:solidFill>
                <a:sysClr val="windowText" lastClr="000000"/>
              </a:solidFill>
            </a:rPr>
            <a:t>Combinatorial:</a:t>
          </a:r>
        </a:p>
      </dgm:t>
    </dgm:pt>
    <dgm:pt modelId="{79B6B06E-C492-C248-939D-CC2CCA9B804A}" type="parTrans" cxnId="{DE6ECB97-C006-7045-94E6-DFD5262D8690}">
      <dgm:prSet/>
      <dgm:spPr>
        <a:ln w="28575">
          <a:solidFill>
            <a:srgbClr val="C00000"/>
          </a:solidFill>
        </a:ln>
      </dgm:spPr>
      <dgm:t>
        <a:bodyPr/>
        <a:lstStyle/>
        <a:p>
          <a:pPr rtl="0"/>
          <a:endParaRPr lang="en-US"/>
        </a:p>
      </dgm:t>
    </dgm:pt>
    <dgm:pt modelId="{D10149B6-7C6B-AB41-8051-FB1A607E511C}" type="sibTrans" cxnId="{DE6ECB97-C006-7045-94E6-DFD5262D8690}">
      <dgm:prSet/>
      <dgm:spPr/>
      <dgm:t>
        <a:bodyPr/>
        <a:lstStyle/>
        <a:p>
          <a:endParaRPr lang="en-US"/>
        </a:p>
      </dgm:t>
    </dgm:pt>
    <dgm:pt modelId="{7D4022F3-D343-F646-9558-5CD30499C9B7}">
      <dgm:prSet phldrT="[Text]"/>
      <dgm:spPr>
        <a:noFill/>
        <a:ln w="28575">
          <a:noFill/>
        </a:ln>
      </dgm:spPr>
      <dgm:t>
        <a:bodyPr/>
        <a:lstStyle/>
        <a:p>
          <a:pPr rtl="0"/>
          <a:r>
            <a:rPr lang="en-US" dirty="0">
              <a:ln>
                <a:noFill/>
              </a:ln>
              <a:solidFill>
                <a:sysClr val="windowText" lastClr="000000"/>
              </a:solidFill>
            </a:rPr>
            <a:t>Sample-based:</a:t>
          </a:r>
        </a:p>
      </dgm:t>
    </dgm:pt>
    <dgm:pt modelId="{AA72CD72-9838-2A4F-A947-76B17C1C4867}" type="parTrans" cxnId="{BD03EBC7-BEFF-EB42-A040-BDEFD7425625}">
      <dgm:prSet/>
      <dgm:spPr>
        <a:ln w="28575">
          <a:solidFill>
            <a:srgbClr val="C00000"/>
          </a:solidFill>
        </a:ln>
      </dgm:spPr>
      <dgm:t>
        <a:bodyPr/>
        <a:lstStyle/>
        <a:p>
          <a:pPr rtl="0"/>
          <a:endParaRPr lang="en-US"/>
        </a:p>
      </dgm:t>
    </dgm:pt>
    <dgm:pt modelId="{160D98AC-1600-B04C-B22D-403BA15570F5}" type="sibTrans" cxnId="{BD03EBC7-BEFF-EB42-A040-BDEFD7425625}">
      <dgm:prSet/>
      <dgm:spPr/>
      <dgm:t>
        <a:bodyPr/>
        <a:lstStyle/>
        <a:p>
          <a:endParaRPr lang="en-US"/>
        </a:p>
      </dgm:t>
    </dgm:pt>
    <dgm:pt modelId="{DDE4A03A-A9C8-3345-B880-C223D5A034BD}" type="pres">
      <dgm:prSet presAssocID="{4CB7F7AE-BAC3-0247-951E-CBFFA1BAEFC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C22FDA3-3B8F-754E-AE4A-5F69BFF3AC26}" type="pres">
      <dgm:prSet presAssocID="{F796CA44-59FE-5742-89C2-CED67FDA32F8}" presName="root1" presStyleCnt="0"/>
      <dgm:spPr/>
    </dgm:pt>
    <dgm:pt modelId="{4542D7A7-29CF-BA42-83F8-E8A0C4048EE9}" type="pres">
      <dgm:prSet presAssocID="{F796CA44-59FE-5742-89C2-CED67FDA32F8}" presName="LevelOneTextNode" presStyleLbl="node0" presStyleIdx="0" presStyleCnt="1" custScaleX="47944" custScaleY="37951">
        <dgm:presLayoutVars>
          <dgm:chPref val="3"/>
        </dgm:presLayoutVars>
      </dgm:prSet>
      <dgm:spPr/>
    </dgm:pt>
    <dgm:pt modelId="{DAC41235-1FA1-994D-A02E-D736D571AA3D}" type="pres">
      <dgm:prSet presAssocID="{F796CA44-59FE-5742-89C2-CED67FDA32F8}" presName="level2hierChild" presStyleCnt="0"/>
      <dgm:spPr/>
    </dgm:pt>
    <dgm:pt modelId="{9814D765-AD73-9B47-BD1A-6D7A153C68A2}" type="pres">
      <dgm:prSet presAssocID="{79B6B06E-C492-C248-939D-CC2CCA9B804A}" presName="conn2-1" presStyleLbl="parChTrans1D2" presStyleIdx="0" presStyleCnt="2"/>
      <dgm:spPr/>
    </dgm:pt>
    <dgm:pt modelId="{C0ADD659-FA82-8844-ADB9-11A29139B763}" type="pres">
      <dgm:prSet presAssocID="{79B6B06E-C492-C248-939D-CC2CCA9B804A}" presName="connTx" presStyleLbl="parChTrans1D2" presStyleIdx="0" presStyleCnt="2"/>
      <dgm:spPr/>
    </dgm:pt>
    <dgm:pt modelId="{44320A6D-81AF-3C48-A6ED-FE7493184F16}" type="pres">
      <dgm:prSet presAssocID="{C37C7E66-407B-F84F-922F-6EBE466EEBFD}" presName="root2" presStyleCnt="0"/>
      <dgm:spPr/>
    </dgm:pt>
    <dgm:pt modelId="{C1C6A4D8-CFD0-2C48-A555-D5AE39C72717}" type="pres">
      <dgm:prSet presAssocID="{C37C7E66-407B-F84F-922F-6EBE466EEBFD}" presName="LevelTwoTextNode" presStyleLbl="node2" presStyleIdx="0" presStyleCnt="2" custScaleX="55072" custScaleY="37022" custLinFactNeighborX="320" custLinFactNeighborY="-15984">
        <dgm:presLayoutVars>
          <dgm:chPref val="3"/>
        </dgm:presLayoutVars>
      </dgm:prSet>
      <dgm:spPr/>
    </dgm:pt>
    <dgm:pt modelId="{42C1EFDC-FFDA-8B40-9BF5-780F72B1E60A}" type="pres">
      <dgm:prSet presAssocID="{C37C7E66-407B-F84F-922F-6EBE466EEBFD}" presName="level3hierChild" presStyleCnt="0"/>
      <dgm:spPr/>
    </dgm:pt>
    <dgm:pt modelId="{C16A29A1-D84F-FC48-818F-ECA1E8F7E05B}" type="pres">
      <dgm:prSet presAssocID="{AA72CD72-9838-2A4F-A947-76B17C1C4867}" presName="conn2-1" presStyleLbl="parChTrans1D2" presStyleIdx="1" presStyleCnt="2"/>
      <dgm:spPr/>
    </dgm:pt>
    <dgm:pt modelId="{4EC1E8A1-1881-0A4A-BC4B-0D87D08B1765}" type="pres">
      <dgm:prSet presAssocID="{AA72CD72-9838-2A4F-A947-76B17C1C4867}" presName="connTx" presStyleLbl="parChTrans1D2" presStyleIdx="1" presStyleCnt="2"/>
      <dgm:spPr/>
    </dgm:pt>
    <dgm:pt modelId="{0D349E2C-4EE6-3648-9510-B678835540A4}" type="pres">
      <dgm:prSet presAssocID="{7D4022F3-D343-F646-9558-5CD30499C9B7}" presName="root2" presStyleCnt="0"/>
      <dgm:spPr/>
    </dgm:pt>
    <dgm:pt modelId="{DFF20731-0975-5346-97C5-43853C29D6EA}" type="pres">
      <dgm:prSet presAssocID="{7D4022F3-D343-F646-9558-5CD30499C9B7}" presName="LevelTwoTextNode" presStyleLbl="node2" presStyleIdx="1" presStyleCnt="2" custScaleX="54615" custScaleY="37851" custLinFactNeighborY="16633">
        <dgm:presLayoutVars>
          <dgm:chPref val="3"/>
        </dgm:presLayoutVars>
      </dgm:prSet>
      <dgm:spPr/>
    </dgm:pt>
    <dgm:pt modelId="{BB0DCBA3-6DCA-CF46-839F-9CA09252A35F}" type="pres">
      <dgm:prSet presAssocID="{7D4022F3-D343-F646-9558-5CD30499C9B7}" presName="level3hierChild" presStyleCnt="0"/>
      <dgm:spPr/>
    </dgm:pt>
  </dgm:ptLst>
  <dgm:cxnLst>
    <dgm:cxn modelId="{61CD0513-53AD-DA4D-8211-08A1C1D06F01}" type="presOf" srcId="{F796CA44-59FE-5742-89C2-CED67FDA32F8}" destId="{4542D7A7-29CF-BA42-83F8-E8A0C4048EE9}" srcOrd="0" destOrd="0" presId="urn:microsoft.com/office/officeart/2005/8/layout/hierarchy2"/>
    <dgm:cxn modelId="{C877641A-C3EA-F34F-91C4-1B9662BAA94A}" type="presOf" srcId="{AA72CD72-9838-2A4F-A947-76B17C1C4867}" destId="{4EC1E8A1-1881-0A4A-BC4B-0D87D08B1765}" srcOrd="1" destOrd="0" presId="urn:microsoft.com/office/officeart/2005/8/layout/hierarchy2"/>
    <dgm:cxn modelId="{4C65CD1E-6D21-2346-B509-8DF2F9439426}" type="presOf" srcId="{79B6B06E-C492-C248-939D-CC2CCA9B804A}" destId="{9814D765-AD73-9B47-BD1A-6D7A153C68A2}" srcOrd="0" destOrd="0" presId="urn:microsoft.com/office/officeart/2005/8/layout/hierarchy2"/>
    <dgm:cxn modelId="{44861F2A-80AA-FC4F-A459-8D6FB74BAF4D}" type="presOf" srcId="{C37C7E66-407B-F84F-922F-6EBE466EEBFD}" destId="{C1C6A4D8-CFD0-2C48-A555-D5AE39C72717}" srcOrd="0" destOrd="0" presId="urn:microsoft.com/office/officeart/2005/8/layout/hierarchy2"/>
    <dgm:cxn modelId="{CB7A6541-6E57-6242-A87F-85EBE53B6A47}" type="presOf" srcId="{4CB7F7AE-BAC3-0247-951E-CBFFA1BAEFCF}" destId="{DDE4A03A-A9C8-3345-B880-C223D5A034BD}" srcOrd="0" destOrd="0" presId="urn:microsoft.com/office/officeart/2005/8/layout/hierarchy2"/>
    <dgm:cxn modelId="{C7F68A78-7179-2040-A227-8E9B43BE4432}" type="presOf" srcId="{79B6B06E-C492-C248-939D-CC2CCA9B804A}" destId="{C0ADD659-FA82-8844-ADB9-11A29139B763}" srcOrd="1" destOrd="0" presId="urn:microsoft.com/office/officeart/2005/8/layout/hierarchy2"/>
    <dgm:cxn modelId="{8E5F2E85-E79F-2B48-BD9D-0FC4F912777C}" type="presOf" srcId="{AA72CD72-9838-2A4F-A947-76B17C1C4867}" destId="{C16A29A1-D84F-FC48-818F-ECA1E8F7E05B}" srcOrd="0" destOrd="0" presId="urn:microsoft.com/office/officeart/2005/8/layout/hierarchy2"/>
    <dgm:cxn modelId="{DE6ECB97-C006-7045-94E6-DFD5262D8690}" srcId="{F796CA44-59FE-5742-89C2-CED67FDA32F8}" destId="{C37C7E66-407B-F84F-922F-6EBE466EEBFD}" srcOrd="0" destOrd="0" parTransId="{79B6B06E-C492-C248-939D-CC2CCA9B804A}" sibTransId="{D10149B6-7C6B-AB41-8051-FB1A607E511C}"/>
    <dgm:cxn modelId="{BD03EBC7-BEFF-EB42-A040-BDEFD7425625}" srcId="{F796CA44-59FE-5742-89C2-CED67FDA32F8}" destId="{7D4022F3-D343-F646-9558-5CD30499C9B7}" srcOrd="1" destOrd="0" parTransId="{AA72CD72-9838-2A4F-A947-76B17C1C4867}" sibTransId="{160D98AC-1600-B04C-B22D-403BA15570F5}"/>
    <dgm:cxn modelId="{78C2ECDF-FB72-6B4B-9A39-E7762EA3A9E7}" srcId="{4CB7F7AE-BAC3-0247-951E-CBFFA1BAEFCF}" destId="{F796CA44-59FE-5742-89C2-CED67FDA32F8}" srcOrd="0" destOrd="0" parTransId="{E14CA461-1050-2E49-92F9-D42DFDDFEBD8}" sibTransId="{6B964C15-9E72-2241-8157-A702C58EA1DB}"/>
    <dgm:cxn modelId="{DF21E5E8-BC7C-B441-89A5-374E193BECC2}" type="presOf" srcId="{7D4022F3-D343-F646-9558-5CD30499C9B7}" destId="{DFF20731-0975-5346-97C5-43853C29D6EA}" srcOrd="0" destOrd="0" presId="urn:microsoft.com/office/officeart/2005/8/layout/hierarchy2"/>
    <dgm:cxn modelId="{97CDCBC3-623C-4E4E-ADB4-513868383421}" type="presParOf" srcId="{DDE4A03A-A9C8-3345-B880-C223D5A034BD}" destId="{3C22FDA3-3B8F-754E-AE4A-5F69BFF3AC26}" srcOrd="0" destOrd="0" presId="urn:microsoft.com/office/officeart/2005/8/layout/hierarchy2"/>
    <dgm:cxn modelId="{E3BC7C9C-62C8-A944-9603-496E6551DFD8}" type="presParOf" srcId="{3C22FDA3-3B8F-754E-AE4A-5F69BFF3AC26}" destId="{4542D7A7-29CF-BA42-83F8-E8A0C4048EE9}" srcOrd="0" destOrd="0" presId="urn:microsoft.com/office/officeart/2005/8/layout/hierarchy2"/>
    <dgm:cxn modelId="{9E2875C0-8780-A449-9274-4BAEC5AE6ABB}" type="presParOf" srcId="{3C22FDA3-3B8F-754E-AE4A-5F69BFF3AC26}" destId="{DAC41235-1FA1-994D-A02E-D736D571AA3D}" srcOrd="1" destOrd="0" presId="urn:microsoft.com/office/officeart/2005/8/layout/hierarchy2"/>
    <dgm:cxn modelId="{4FE41A11-AE12-0247-A288-203590BCFC7C}" type="presParOf" srcId="{DAC41235-1FA1-994D-A02E-D736D571AA3D}" destId="{9814D765-AD73-9B47-BD1A-6D7A153C68A2}" srcOrd="0" destOrd="0" presId="urn:microsoft.com/office/officeart/2005/8/layout/hierarchy2"/>
    <dgm:cxn modelId="{389BD031-7C43-7B4A-AF6D-C7382EB21558}" type="presParOf" srcId="{9814D765-AD73-9B47-BD1A-6D7A153C68A2}" destId="{C0ADD659-FA82-8844-ADB9-11A29139B763}" srcOrd="0" destOrd="0" presId="urn:microsoft.com/office/officeart/2005/8/layout/hierarchy2"/>
    <dgm:cxn modelId="{3A7AD7F9-923F-C345-B79E-A8718722CF33}" type="presParOf" srcId="{DAC41235-1FA1-994D-A02E-D736D571AA3D}" destId="{44320A6D-81AF-3C48-A6ED-FE7493184F16}" srcOrd="1" destOrd="0" presId="urn:microsoft.com/office/officeart/2005/8/layout/hierarchy2"/>
    <dgm:cxn modelId="{61E6FF28-9B6F-E44F-8E52-29414846C01F}" type="presParOf" srcId="{44320A6D-81AF-3C48-A6ED-FE7493184F16}" destId="{C1C6A4D8-CFD0-2C48-A555-D5AE39C72717}" srcOrd="0" destOrd="0" presId="urn:microsoft.com/office/officeart/2005/8/layout/hierarchy2"/>
    <dgm:cxn modelId="{792520B0-1E8A-DD4F-A08A-7825B0EC6E69}" type="presParOf" srcId="{44320A6D-81AF-3C48-A6ED-FE7493184F16}" destId="{42C1EFDC-FFDA-8B40-9BF5-780F72B1E60A}" srcOrd="1" destOrd="0" presId="urn:microsoft.com/office/officeart/2005/8/layout/hierarchy2"/>
    <dgm:cxn modelId="{7919E079-BB81-4C43-839D-B50D7DBFC209}" type="presParOf" srcId="{DAC41235-1FA1-994D-A02E-D736D571AA3D}" destId="{C16A29A1-D84F-FC48-818F-ECA1E8F7E05B}" srcOrd="2" destOrd="0" presId="urn:microsoft.com/office/officeart/2005/8/layout/hierarchy2"/>
    <dgm:cxn modelId="{9344DCDD-97C9-EF41-B0A1-BBC56D37E506}" type="presParOf" srcId="{C16A29A1-D84F-FC48-818F-ECA1E8F7E05B}" destId="{4EC1E8A1-1881-0A4A-BC4B-0D87D08B1765}" srcOrd="0" destOrd="0" presId="urn:microsoft.com/office/officeart/2005/8/layout/hierarchy2"/>
    <dgm:cxn modelId="{0982675E-31BE-4D4B-99AB-7E9A9AAE39EB}" type="presParOf" srcId="{DAC41235-1FA1-994D-A02E-D736D571AA3D}" destId="{0D349E2C-4EE6-3648-9510-B678835540A4}" srcOrd="3" destOrd="0" presId="urn:microsoft.com/office/officeart/2005/8/layout/hierarchy2"/>
    <dgm:cxn modelId="{9EB2E24D-975D-EB40-9292-307C6686E977}" type="presParOf" srcId="{0D349E2C-4EE6-3648-9510-B678835540A4}" destId="{DFF20731-0975-5346-97C5-43853C29D6EA}" srcOrd="0" destOrd="0" presId="urn:microsoft.com/office/officeart/2005/8/layout/hierarchy2"/>
    <dgm:cxn modelId="{EEB8C282-FD45-3D4B-9ED7-94805A799583}" type="presParOf" srcId="{0D349E2C-4EE6-3648-9510-B678835540A4}" destId="{BB0DCBA3-6DCA-CF46-839F-9CA09252A35F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2D7A7-29CF-BA42-83F8-E8A0C4048EE9}">
      <dsp:nvSpPr>
        <dsp:cNvPr id="0" name=""/>
        <dsp:cNvSpPr/>
      </dsp:nvSpPr>
      <dsp:spPr>
        <a:xfrm>
          <a:off x="2058" y="1151858"/>
          <a:ext cx="1693099" cy="670102"/>
        </a:xfrm>
        <a:prstGeom prst="roundRect">
          <a:avLst>
            <a:gd name="adj" fmla="val 10000"/>
          </a:avLst>
        </a:prstGeom>
        <a:noFill/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n>
                <a:noFill/>
              </a:ln>
              <a:solidFill>
                <a:sysClr val="windowText" lastClr="000000"/>
              </a:solidFill>
            </a:rPr>
            <a:t>Path Planning </a:t>
          </a:r>
        </a:p>
      </dsp:txBody>
      <dsp:txXfrm>
        <a:off x="21685" y="1171485"/>
        <a:ext cx="1653845" cy="630848"/>
      </dsp:txXfrm>
    </dsp:sp>
    <dsp:sp modelId="{9814D765-AD73-9B47-BD1A-6D7A153C68A2}">
      <dsp:nvSpPr>
        <dsp:cNvPr id="0" name=""/>
        <dsp:cNvSpPr/>
      </dsp:nvSpPr>
      <dsp:spPr>
        <a:xfrm rot="19926337">
          <a:off x="1602172" y="1059059"/>
          <a:ext cx="1600593" cy="106875"/>
        </a:xfrm>
        <a:custGeom>
          <a:avLst/>
          <a:gdLst/>
          <a:ahLst/>
          <a:cxnLst/>
          <a:rect l="0" t="0" r="0" b="0"/>
          <a:pathLst>
            <a:path>
              <a:moveTo>
                <a:pt x="0" y="53437"/>
              </a:moveTo>
              <a:lnTo>
                <a:pt x="1600593" y="53437"/>
              </a:lnTo>
            </a:path>
          </a:pathLst>
        </a:custGeom>
        <a:noFill/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2454" y="1072481"/>
        <a:ext cx="80029" cy="80029"/>
      </dsp:txXfrm>
    </dsp:sp>
    <dsp:sp modelId="{C1C6A4D8-CFD0-2C48-A555-D5AE39C72717}">
      <dsp:nvSpPr>
        <dsp:cNvPr id="0" name=""/>
        <dsp:cNvSpPr/>
      </dsp:nvSpPr>
      <dsp:spPr>
        <a:xfrm>
          <a:off x="3109781" y="411233"/>
          <a:ext cx="1944818" cy="653699"/>
        </a:xfrm>
        <a:prstGeom prst="roundRect">
          <a:avLst>
            <a:gd name="adj" fmla="val 10000"/>
          </a:avLst>
        </a:prstGeom>
        <a:noFill/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ysClr val="windowText" lastClr="000000"/>
              </a:solidFill>
            </a:rPr>
            <a:t>Combinatorial:</a:t>
          </a:r>
        </a:p>
      </dsp:txBody>
      <dsp:txXfrm>
        <a:off x="3128927" y="430379"/>
        <a:ext cx="1906526" cy="615407"/>
      </dsp:txXfrm>
    </dsp:sp>
    <dsp:sp modelId="{C16A29A1-D84F-FC48-818F-ECA1E8F7E05B}">
      <dsp:nvSpPr>
        <dsp:cNvPr id="0" name=""/>
        <dsp:cNvSpPr/>
      </dsp:nvSpPr>
      <dsp:spPr>
        <a:xfrm rot="1683591">
          <a:off x="1601081" y="1809956"/>
          <a:ext cx="1600718" cy="106875"/>
        </a:xfrm>
        <a:custGeom>
          <a:avLst/>
          <a:gdLst/>
          <a:ahLst/>
          <a:cxnLst/>
          <a:rect l="0" t="0" r="0" b="0"/>
          <a:pathLst>
            <a:path>
              <a:moveTo>
                <a:pt x="0" y="53437"/>
              </a:moveTo>
              <a:lnTo>
                <a:pt x="1600718" y="53437"/>
              </a:lnTo>
            </a:path>
          </a:pathLst>
        </a:custGeom>
        <a:noFill/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1422" y="1823375"/>
        <a:ext cx="80035" cy="80035"/>
      </dsp:txXfrm>
    </dsp:sp>
    <dsp:sp modelId="{DFF20731-0975-5346-97C5-43853C29D6EA}">
      <dsp:nvSpPr>
        <dsp:cNvPr id="0" name=""/>
        <dsp:cNvSpPr/>
      </dsp:nvSpPr>
      <dsp:spPr>
        <a:xfrm>
          <a:off x="3107722" y="1905708"/>
          <a:ext cx="1928680" cy="668337"/>
        </a:xfrm>
        <a:prstGeom prst="roundRect">
          <a:avLst>
            <a:gd name="adj" fmla="val 10000"/>
          </a:avLst>
        </a:prstGeom>
        <a:noFill/>
        <a:ln w="285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n>
                <a:noFill/>
              </a:ln>
              <a:solidFill>
                <a:sysClr val="windowText" lastClr="000000"/>
              </a:solidFill>
            </a:rPr>
            <a:t>Sample-based:</a:t>
          </a:r>
        </a:p>
      </dsp:txBody>
      <dsp:txXfrm>
        <a:off x="3127297" y="1925283"/>
        <a:ext cx="1889530" cy="629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793F2-B879-FD4A-855D-9B748DFDF618}" type="datetimeFigureOut">
              <a:rPr lang="en-US" smtClean="0"/>
              <a:t>12/23/20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2D0A1-48A5-684C-95B6-9C8FB8EF9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7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03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0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6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9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1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4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5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02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2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2D0A1-48A5-684C-95B6-9C8FB8EF94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8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619E-6F75-AE4C-9C8A-503E6ED72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865C6-AAAC-C44B-A3B4-B461D3E42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E40E5-758C-FE44-BE4C-78B873E6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2F0A-1B71-FF42-A817-0CE5BBAE2F95}" type="datetime1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5320B-1A83-E441-ABEA-F06D7DEE4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Mahroo Bahreinian, Boston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8E1B8-CDDB-E74C-A035-5AA72D54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96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D22F-091D-0140-B0D3-690D5248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DACBD-8AEE-3549-A581-A314A0D5F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DEDC1-4633-C143-9338-3A7517DE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68E5-19A5-284F-9146-B3ADC34AD837}" type="datetime1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76971-FA2D-7745-9A85-5F034E2C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Mahroo Bahreinian, Boston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F7F3C-03B9-ED45-BBFB-A098790E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9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CA25AB-6EC9-A64C-BCC4-D690B9362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788BD-4D85-8443-9CD8-374C1E5F2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3205-329E-D748-A3C9-06BC3F00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1D2E-D49C-AB42-A9CC-1D0D8037A2B5}" type="datetime1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65FE-62B6-2347-8C1D-5814286B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Mahroo Bahreinian, Boston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A99A3-873A-D34B-BA2E-15638B5D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7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2D8E-1677-FE47-86F3-002DFEF5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9E0FE-8DBD-904F-85A3-70B40AFEC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E4E7-88AF-5B49-B421-C00494938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4B0-BDBF-FE44-B94C-400AF1FA03AD}" type="datetime1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220E3-BB3C-1F46-944B-7E156CF5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Mahroo Bahreinian, Boston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7879-8F09-AE41-A921-749207D6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8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71A1-AFB7-3041-B628-3BE7451B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39B8B-2392-244D-84C7-3BD529B01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20005-0E0C-B74A-9DD6-72D85EAA7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0D17F-7EC0-8545-A8CC-B331BCC680DA}" type="datetime1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ADD13-1998-8C41-8692-DE810CD5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Mahroo Bahreinian, Boston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C653D-8A4F-114D-81D7-08B398A9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8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038C-4147-F94A-BAF0-3EB860B4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B98F4-5880-D845-8DCC-71E92A2C4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C1432-507E-2E49-BBE5-F94FB0594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60399-A974-4249-B906-E6D4D62A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9AAC3-EDBE-B04B-9812-3CE4DB1B7A4E}" type="datetime1">
              <a:rPr lang="en-US" smtClean="0"/>
              <a:t>12/23/20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E45CE-22F3-A04E-9086-C80C34513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Mahroo Bahreinian, Boston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43F90-D472-C54D-B3E2-0EADF628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3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9B2C-3DDF-D04E-946F-8E541677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046F-13E9-9346-ACAB-44140EA7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4CA2D-111B-644D-ACAA-7BB28A729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1B5B0-7CC3-7E4F-B13E-E8BFDF83E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456B34-EE4A-D844-9F5B-C9572794C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12A51-CB2D-D943-B867-03DF0FCC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C51C-A032-DD4E-89E5-9EA9CBDDBC41}" type="datetime1">
              <a:rPr lang="en-US" smtClean="0"/>
              <a:t>12/23/20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F868A-246F-2545-8B96-B15E1C45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Mahroo Bahreinian, Boston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7C3FDE-D479-C04E-9566-ACAA0C72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AA16-8F41-6A43-AD02-FD438D6D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8E111-3C6E-A34B-BF81-A4B95C7F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572B-4D1C-EB4D-BF1A-0DB3F6995D07}" type="datetime1">
              <a:rPr lang="en-US" smtClean="0"/>
              <a:t>12/23/20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F18D4-1142-1E44-B554-96C8E62F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Mahroo Bahreinian, Boston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04DC7-9301-9845-938D-37AEC9E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9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7D8BE-C288-974C-8B55-54A3FB5D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6249-7055-154F-AC45-F9D4A55693BF}" type="datetime1">
              <a:rPr lang="en-US" smtClean="0"/>
              <a:t>12/23/20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1C809-BC8D-A146-8263-E04C7787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Mahroo Bahreinian, Boston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45858-5F51-F245-B3DE-4EE08892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3379-5131-504E-ABE0-C5B5B4E1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DB5B8-D8FE-754C-B34B-14A37D81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CCAD4-C734-014C-9059-445B2AE66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26938-2FA4-8045-958C-8F6987BA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BF6D-6F32-B44D-AA85-B0FF6527906C}" type="datetime1">
              <a:rPr lang="en-US" smtClean="0"/>
              <a:t>12/23/20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A3DF8-AE3E-944E-804B-DAB222459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Mahroo Bahreinian, Boston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94556-1506-EA4F-9B8B-259D85AC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94D-12B0-DD48-A1CE-F9AD195E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FEE31-8F4B-3243-9405-DF36E49D6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64332-01E6-FC43-9694-22F72D93A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000C5-334C-DF44-B2F5-77CA0EB8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ADF2A-2842-3743-85C9-6B2E4C93A1EA}" type="datetime1">
              <a:rPr lang="en-US" smtClean="0"/>
              <a:t>12/23/20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9489-5A96-9D41-B4F5-5034E608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Mahroo Bahreinian, Boston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83B9D-4588-1B4F-B67D-844CDA51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3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86748-F103-454A-92FF-BA542982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73659-C0A8-7E4A-BBDE-1BB5EFDD7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C117B-BF3D-4E4A-923E-0F5E945FA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6B05F-9BF1-7642-A9E4-E40485B8ED0A}" type="datetime1">
              <a:rPr lang="en-US" smtClean="0"/>
              <a:t>12/23/20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B7442-EA3A-A544-B854-85CFD8B1F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Mahroo Bahreinian, Boston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E2367-0233-D341-B060-BB59AC07B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AE96-4C01-1245-BA64-EE0C60E5F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2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950.png"/><Relationship Id="rId9" Type="http://schemas.openxmlformats.org/officeDocument/2006/relationships/image" Target="../media/image9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9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4" Type="http://schemas.openxmlformats.org/officeDocument/2006/relationships/image" Target="../media/image11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5.png"/><Relationship Id="rId10" Type="http://schemas.openxmlformats.org/officeDocument/2006/relationships/image" Target="../media/image74.png"/><Relationship Id="rId4" Type="http://schemas.openxmlformats.org/officeDocument/2006/relationships/image" Target="../media/image18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3" Type="http://schemas.openxmlformats.org/officeDocument/2006/relationships/image" Target="../media/image20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00.png"/><Relationship Id="rId15" Type="http://schemas.openxmlformats.org/officeDocument/2006/relationships/image" Target="../media/image22.png"/><Relationship Id="rId10" Type="http://schemas.openxmlformats.org/officeDocument/2006/relationships/image" Target="../media/image690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19.png"/><Relationship Id="rId12" Type="http://schemas.openxmlformats.org/officeDocument/2006/relationships/image" Target="../media/image88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7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0B84-1CDE-CB43-8E74-9E635B4A0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622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Robust Path Planning and Control for Polygonal Environment via Linear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25070-717C-5047-98F7-88543DA1E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974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Mahroo Bahreinian</a:t>
            </a:r>
          </a:p>
          <a:p>
            <a:r>
              <a:rPr lang="en-US" dirty="0"/>
              <a:t>Advisor: Roberto Tron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B9C3178-F4BE-7347-BBEA-B0F09E887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3376" y="5799974"/>
            <a:ext cx="2929247" cy="1171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8DE2F2-1BDE-E545-84C4-16E5CDCB8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01" y="6095505"/>
            <a:ext cx="1295099" cy="58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0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Theory,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29DAC-2978-7E4F-8231-645ADA17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5900"/>
            <a:ext cx="91727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025110-1BB1-7342-A8BC-BE7D4109429B}"/>
              </a:ext>
            </a:extLst>
          </p:cNvPr>
          <p:cNvSpPr/>
          <p:nvPr/>
        </p:nvSpPr>
        <p:spPr>
          <a:xfrm>
            <a:off x="1587500" y="1703491"/>
            <a:ext cx="9563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Landmark is a point whose location is known and fixed in the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8B86B7-0CC3-9B43-A257-3850A7894C63}"/>
                  </a:ext>
                </a:extLst>
              </p:cNvPr>
              <p:cNvSpPr txBox="1"/>
              <p:nvPr/>
            </p:nvSpPr>
            <p:spPr>
              <a:xfrm>
                <a:off x="420255" y="2295744"/>
                <a:ext cx="12658436" cy="1565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Assumption: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direct access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0" dirty="0"/>
                  <a:t>measure </a:t>
                </a:r>
                <a:r>
                  <a:rPr lang="en-US" sz="2400" dirty="0"/>
                  <a:t>relative displacements between the robot’s position and the landmarks</a:t>
                </a:r>
                <a:endParaRPr lang="en-US" sz="2400" b="0" dirty="0"/>
              </a:p>
              <a:p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8B86B7-0CC3-9B43-A257-3850A7894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55" y="2295744"/>
                <a:ext cx="12658436" cy="1565813"/>
              </a:xfrm>
              <a:prstGeom prst="rect">
                <a:avLst/>
              </a:prstGeom>
              <a:blipFill>
                <a:blip r:embed="rId8"/>
                <a:stretch>
                  <a:fillRect l="-701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7C67C62-4E5F-3E41-83F0-D210FA322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3011" y="3693547"/>
            <a:ext cx="3272233" cy="722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2CF4C-61FF-CB4E-87A8-33DB8C44EB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2287" y="4980271"/>
            <a:ext cx="4394200" cy="5086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7F43ED-7218-8545-B150-D26D188A072D}"/>
              </a:ext>
            </a:extLst>
          </p:cNvPr>
          <p:cNvSpPr/>
          <p:nvPr/>
        </p:nvSpPr>
        <p:spPr>
          <a:xfrm>
            <a:off x="2019300" y="4491793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col: displacement between each landmark and the current position of the system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D73F6530-3EF8-7C48-8A92-0A46AC4C3EAF}"/>
              </a:ext>
            </a:extLst>
          </p:cNvPr>
          <p:cNvSpPr/>
          <p:nvPr/>
        </p:nvSpPr>
        <p:spPr>
          <a:xfrm rot="16200000">
            <a:off x="5577905" y="3563424"/>
            <a:ext cx="102965" cy="1479326"/>
          </a:xfrm>
          <a:prstGeom prst="leftBracke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14B28-E353-E543-86A8-5D1AD8BCFF34}"/>
              </a:ext>
            </a:extLst>
          </p:cNvPr>
          <p:cNvSpPr/>
          <p:nvPr/>
        </p:nvSpPr>
        <p:spPr>
          <a:xfrm>
            <a:off x="3272497" y="5626862"/>
            <a:ext cx="6193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feeds back linear combinations of displacements measurements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7EBCB-3DC2-724F-8BC3-94CF460CF75C}"/>
              </a:ext>
            </a:extLst>
          </p:cNvPr>
          <p:cNvSpPr txBox="1"/>
          <p:nvPr/>
        </p:nvSpPr>
        <p:spPr>
          <a:xfrm>
            <a:off x="2748052" y="3884957"/>
            <a:ext cx="2141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4503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461BD2-8B26-C74E-BBB9-A145FB1466E0}"/>
                  </a:ext>
                </a:extLst>
              </p:cNvPr>
              <p:cNvSpPr txBox="1"/>
              <p:nvPr/>
            </p:nvSpPr>
            <p:spPr>
              <a:xfrm>
                <a:off x="2082018" y="2073588"/>
                <a:ext cx="117968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𝐹𝑖𝑛𝑑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800" b="0" dirty="0"/>
              </a:p>
              <a:p>
                <a:endParaRPr lang="en-US" sz="28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461BD2-8B26-C74E-BBB9-A145FB146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18" y="2073588"/>
                <a:ext cx="1179682" cy="861774"/>
              </a:xfrm>
              <a:prstGeom prst="rect">
                <a:avLst/>
              </a:prstGeom>
              <a:blipFill>
                <a:blip r:embed="rId8"/>
                <a:stretch>
                  <a:fillRect l="-6383" t="-2899" r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9E54A5-E169-8F41-B7D6-30149FF77752}"/>
                  </a:ext>
                </a:extLst>
              </p:cNvPr>
              <p:cNvSpPr txBox="1"/>
              <p:nvPr/>
            </p:nvSpPr>
            <p:spPr>
              <a:xfrm>
                <a:off x="2671859" y="2944644"/>
                <a:ext cx="6023572" cy="1596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        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𝐵𝐹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𝐶𝑜𝑛𝑠𝑡𝑟𝑎𝑖𝑛𝑡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</m:mr>
                        <m:m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𝐶𝐿𝐹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𝐶𝑜𝑛𝑠𝑡𝑟𝑎𝑖𝑛𝑡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</m:t>
                            </m:r>
                          </m:e>
                        </m:mr>
                      </m:m>
                    </m:oMath>
                  </m:oMathPara>
                </a14:m>
                <a:endParaRPr lang="en-US" sz="2800" b="0" dirty="0"/>
              </a:p>
              <a:p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9E54A5-E169-8F41-B7D6-30149FF7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59" y="2944644"/>
                <a:ext cx="6023572" cy="1596719"/>
              </a:xfrm>
              <a:prstGeom prst="rect">
                <a:avLst/>
              </a:prstGeom>
              <a:blipFill>
                <a:blip r:embed="rId9"/>
                <a:stretch>
                  <a:fillRect l="-210" t="-3937" r="-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7E1E92-9A42-A34B-A19E-13AA1A9BD2A2}"/>
                  </a:ext>
                </a:extLst>
              </p:cNvPr>
              <p:cNvSpPr txBox="1"/>
              <p:nvPr/>
            </p:nvSpPr>
            <p:spPr>
              <a:xfrm>
                <a:off x="5529128" y="3808075"/>
                <a:ext cx="29769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7E1E92-9A42-A34B-A19E-13AA1A9BD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28" y="3808075"/>
                <a:ext cx="2976969" cy="430887"/>
              </a:xfrm>
              <a:prstGeom prst="rect">
                <a:avLst/>
              </a:prstGeom>
              <a:blipFill>
                <a:blip r:embed="rId10"/>
                <a:stretch>
                  <a:fillRect l="-3390" t="-1176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51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991A61B-7B59-1D4F-88EB-E5039DA7F77B}"/>
              </a:ext>
            </a:extLst>
          </p:cNvPr>
          <p:cNvSpPr/>
          <p:nvPr/>
        </p:nvSpPr>
        <p:spPr>
          <a:xfrm>
            <a:off x="4654159" y="1810942"/>
            <a:ext cx="476629" cy="6103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A079E3-7151-3543-A7D9-ED3AAAA1C40C}"/>
              </a:ext>
            </a:extLst>
          </p:cNvPr>
          <p:cNvSpPr/>
          <p:nvPr/>
        </p:nvSpPr>
        <p:spPr>
          <a:xfrm>
            <a:off x="3435927" y="1837892"/>
            <a:ext cx="476629" cy="6103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Theory, Min-Max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E44F2-DD28-5D41-98D5-69A3EA4609A7}"/>
                  </a:ext>
                </a:extLst>
              </p:cNvPr>
              <p:cNvSpPr txBox="1"/>
              <p:nvPr/>
            </p:nvSpPr>
            <p:spPr>
              <a:xfrm>
                <a:off x="1751427" y="1897347"/>
                <a:ext cx="3781933" cy="491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E44F2-DD28-5D41-98D5-69A3EA460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27" y="1897347"/>
                <a:ext cx="3781933" cy="491417"/>
              </a:xfrm>
              <a:prstGeom prst="rect">
                <a:avLst/>
              </a:prstGeom>
              <a:blipFill>
                <a:blip r:embed="rId8"/>
                <a:stretch>
                  <a:fillRect l="-133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EC3E98-8436-2D41-8103-F4209F02F397}"/>
                  </a:ext>
                </a:extLst>
              </p:cNvPr>
              <p:cNvSpPr txBox="1"/>
              <p:nvPr/>
            </p:nvSpPr>
            <p:spPr>
              <a:xfrm>
                <a:off x="1751427" y="2814181"/>
                <a:ext cx="6978577" cy="2418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m:rPr>
                                                  <m:sty m:val="p"/>
                                                  <m:brk m:alnAt="7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m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latin typeface="Cambria Math" panose="02040503050406030204" pitchFamily="18" charset="0"/>
                                                </a:rPr>
                                                <m:t>ax</m:t>
                                              </m:r>
                                            </m:e>
                                            <m:lim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−(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𝐶𝐵𝐹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𝑐𝑜𝑛𝑠𝑡𝑟𝑎𝑖𝑛𝑡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)≤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𝑠𝑢𝑐h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𝑡h𝑎𝑡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𝑎𝑛𝑑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limLow>
                                                <m:limLow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Low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  <m:brk m:alnAt="7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m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ax</m:t>
                                                  </m:r>
                                                </m:e>
                                                <m:lim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lim>
                                              </m:limLow>
                                            </m:fName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𝐶𝐿𝐹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𝑐𝑜𝑛𝑠𝑡𝑟𝑎𝑖𝑛𝑡</m:t>
                                              </m:r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≤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      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𝑠𝑢𝑐h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𝑡h𝑎𝑡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: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 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𝑎𝑛𝑑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EC3E98-8436-2D41-8103-F4209F02F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27" y="2814181"/>
                <a:ext cx="6978577" cy="2418675"/>
              </a:xfrm>
              <a:prstGeom prst="rect">
                <a:avLst/>
              </a:prstGeom>
              <a:blipFill>
                <a:blip r:embed="rId9"/>
                <a:stretch>
                  <a:fillRect l="-1818" t="-2618" b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74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Theory, Min-Min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39919-682F-F54D-9908-52AAD7EA225F}"/>
              </a:ext>
            </a:extLst>
          </p:cNvPr>
          <p:cNvSpPr txBox="1"/>
          <p:nvPr/>
        </p:nvSpPr>
        <p:spPr>
          <a:xfrm>
            <a:off x="838200" y="1913206"/>
            <a:ext cx="731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 taking the dual of the inner constraints: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C20C4E-7578-2E42-B3FF-1C2BB05AD2DA}"/>
                  </a:ext>
                </a:extLst>
              </p:cNvPr>
              <p:cNvSpPr txBox="1"/>
              <p:nvPr/>
            </p:nvSpPr>
            <p:spPr>
              <a:xfrm>
                <a:off x="1484141" y="2922062"/>
                <a:ext cx="3781933" cy="491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C20C4E-7578-2E42-B3FF-1C2BB05A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141" y="2922062"/>
                <a:ext cx="3781933" cy="491417"/>
              </a:xfrm>
              <a:prstGeom prst="rect">
                <a:avLst/>
              </a:prstGeom>
              <a:blipFill>
                <a:blip r:embed="rId8"/>
                <a:stretch>
                  <a:fillRect l="-1338" t="-25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FC5843-BA83-F945-85FA-90110AF7289F}"/>
                  </a:ext>
                </a:extLst>
              </p:cNvPr>
              <p:cNvSpPr txBox="1"/>
              <p:nvPr/>
            </p:nvSpPr>
            <p:spPr>
              <a:xfrm>
                <a:off x="1596682" y="3667800"/>
                <a:ext cx="9589998" cy="1297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𝑑𝑢𝑎𝑙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𝑜𝑓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𝐶𝐵𝐹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𝑚𝑎𝑥𝑖𝑚𝑖𝑧𝑎𝑡𝑖𝑜𝑛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𝑐𝑜𝑛𝑠𝑡𝑟𝑎𝑖𝑛𝑡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d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fName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𝑑𝑢𝑎𝑙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𝑜𝑓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𝐶𝐿𝐹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𝑚𝑎𝑥𝑖𝑚𝑖𝑧𝑎𝑡𝑖𝑜𝑛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𝑐𝑜𝑛𝑠𝑡𝑟𝑎𝑖𝑛𝑡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FC5843-BA83-F945-85FA-90110AF72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682" y="3667800"/>
                <a:ext cx="9589998" cy="1297215"/>
              </a:xfrm>
              <a:prstGeom prst="rect">
                <a:avLst/>
              </a:prstGeom>
              <a:blipFill>
                <a:blip r:embed="rId9"/>
                <a:stretch>
                  <a:fillRect l="-1323" t="-2913" b="-5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01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Example, First-Order (simple integrator)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12ED0-C32B-F945-9F38-968DF3534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985" y="2362709"/>
            <a:ext cx="5556585" cy="2515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D3607-1EF3-7340-B296-8B7206338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1" y="2330828"/>
            <a:ext cx="5711234" cy="2520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527AE9-2CD7-FA47-8582-E8992F746433}"/>
              </a:ext>
            </a:extLst>
          </p:cNvPr>
          <p:cNvSpPr txBox="1"/>
          <p:nvPr/>
        </p:nvSpPr>
        <p:spPr>
          <a:xfrm>
            <a:off x="6549446" y="4540864"/>
            <a:ext cx="4549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CF33D-272C-034E-A5CA-2127B21DA9E7}"/>
              </a:ext>
            </a:extLst>
          </p:cNvPr>
          <p:cNvSpPr txBox="1"/>
          <p:nvPr/>
        </p:nvSpPr>
        <p:spPr>
          <a:xfrm>
            <a:off x="9255860" y="4540864"/>
            <a:ext cx="4549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71784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Example, Second-Order (double integrator)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BEBB9-79F3-1646-8FC2-37D52BD6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9" y="2185988"/>
            <a:ext cx="3194182" cy="2562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74D49-27A9-754F-A99B-5C2C9AEC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2185988"/>
            <a:ext cx="3213100" cy="2562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4FA6AD-1497-C64F-B94A-9611C9D2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879" y="2185988"/>
            <a:ext cx="3202121" cy="254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F9A8DA-8210-474F-A869-1B1B410EE8DD}"/>
              </a:ext>
            </a:extLst>
          </p:cNvPr>
          <p:cNvSpPr txBox="1"/>
          <p:nvPr/>
        </p:nvSpPr>
        <p:spPr>
          <a:xfrm>
            <a:off x="1243080" y="4874227"/>
            <a:ext cx="257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original environment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ED66BC-2CD1-A347-AFD9-35EC460EFE54}"/>
              </a:ext>
            </a:extLst>
          </p:cNvPr>
          <p:cNvSpPr txBox="1"/>
          <p:nvPr/>
        </p:nvSpPr>
        <p:spPr>
          <a:xfrm>
            <a:off x="4762500" y="4874227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deformed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27945-8B4F-AC45-ADA8-4FF8742D09C5}"/>
              </a:ext>
            </a:extLst>
          </p:cNvPr>
          <p:cNvSpPr txBox="1"/>
          <p:nvPr/>
        </p:nvSpPr>
        <p:spPr>
          <a:xfrm>
            <a:off x="8196989" y="4887957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deformed environment</a:t>
            </a:r>
          </a:p>
        </p:txBody>
      </p:sp>
    </p:spTree>
    <p:extLst>
      <p:ext uri="{BB962C8B-B14F-4D97-AF65-F5344CB8AC3E}">
        <p14:creationId xmlns:p14="http://schemas.microsoft.com/office/powerpoint/2010/main" val="2348166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Control,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792819-C9DA-F841-8BDE-1DC9AA164EC0}"/>
              </a:ext>
            </a:extLst>
          </p:cNvPr>
          <p:cNvSpPr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Characterizing the solution set by finding all corners of convex  solution set via LP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Verifiability probability, characterizes a priori reliability that can be expected from a given measurement graph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Detect the maximal verifiable component of a graph even the graph is non-verifiable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F16D4-8756-B44A-B7C9-275B33EA00B6}"/>
              </a:ext>
            </a:extLst>
          </p:cNvPr>
          <p:cNvSpPr/>
          <p:nvPr/>
        </p:nvSpPr>
        <p:spPr>
          <a:xfrm>
            <a:off x="647700" y="2147576"/>
            <a:ext cx="11544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Define a controller that depends on the environment indirectly.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Transform the min-max to min-min optimization problem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Find the robust controller to the significant change of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6237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380E6-4A90-F841-A085-0CDB8210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36A30-7758-EC4F-9642-2A572249B475}"/>
              </a:ext>
            </a:extLst>
          </p:cNvPr>
          <p:cNvSpPr txBox="1"/>
          <p:nvPr/>
        </p:nvSpPr>
        <p:spPr>
          <a:xfrm>
            <a:off x="4233798" y="5956240"/>
            <a:ext cx="8192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Thank you for joining my presentation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3B59A-6419-7447-A8BB-58DC4FFE4152}"/>
              </a:ext>
            </a:extLst>
          </p:cNvPr>
          <p:cNvSpPr txBox="1"/>
          <p:nvPr/>
        </p:nvSpPr>
        <p:spPr>
          <a:xfrm>
            <a:off x="4514589" y="2582450"/>
            <a:ext cx="8192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386715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Research Sections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0D7D50-82A8-4D4F-B024-AEDFF2E13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312566"/>
              </p:ext>
            </p:extLst>
          </p:nvPr>
        </p:nvGraphicFramePr>
        <p:xfrm>
          <a:off x="1087627" y="1517074"/>
          <a:ext cx="3078257" cy="407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257">
                  <a:extLst>
                    <a:ext uri="{9D8B030D-6E8A-4147-A177-3AD203B41FA5}">
                      <a16:colId xmlns:a16="http://schemas.microsoft.com/office/drawing/2014/main" val="4171648753"/>
                    </a:ext>
                  </a:extLst>
                </a:gridCol>
              </a:tblGrid>
              <a:tr h="407323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Navigation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3852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F2D80-0138-6B4A-BE2F-1F7C0845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2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BD1792-2A96-344E-8DD0-93A784FAF63C}"/>
              </a:ext>
            </a:extLst>
          </p:cNvPr>
          <p:cNvGrpSpPr/>
          <p:nvPr/>
        </p:nvGrpSpPr>
        <p:grpSpPr>
          <a:xfrm>
            <a:off x="4084850" y="2075957"/>
            <a:ext cx="3697186" cy="2955470"/>
            <a:chOff x="7219936" y="2384715"/>
            <a:chExt cx="3697186" cy="29554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28DC45-64F7-A84C-8E63-1570BF498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634" b="10598"/>
            <a:stretch/>
          </p:blipFill>
          <p:spPr>
            <a:xfrm>
              <a:off x="7219936" y="2384715"/>
              <a:ext cx="3697186" cy="295547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AC1B8A4-F9E9-CF4D-A85B-12E882DDEF14}"/>
                </a:ext>
              </a:extLst>
            </p:cNvPr>
            <p:cNvSpPr/>
            <p:nvPr/>
          </p:nvSpPr>
          <p:spPr>
            <a:xfrm>
              <a:off x="7723496" y="3015129"/>
              <a:ext cx="177800" cy="16827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BA335CB-EAE6-FB4D-96DB-46224A6C6432}"/>
                </a:ext>
              </a:extLst>
            </p:cNvPr>
            <p:cNvSpPr/>
            <p:nvPr/>
          </p:nvSpPr>
          <p:spPr>
            <a:xfrm>
              <a:off x="7812396" y="2661101"/>
              <a:ext cx="2928208" cy="2188723"/>
            </a:xfrm>
            <a:custGeom>
              <a:avLst/>
              <a:gdLst>
                <a:gd name="connsiteX0" fmla="*/ 0 w 2928208"/>
                <a:gd name="connsiteY0" fmla="*/ 485055 h 2188723"/>
                <a:gd name="connsiteX1" fmla="*/ 672662 w 2928208"/>
                <a:gd name="connsiteY1" fmla="*/ 1289097 h 2188723"/>
                <a:gd name="connsiteX2" fmla="*/ 945931 w 2928208"/>
                <a:gd name="connsiteY2" fmla="*/ 2003800 h 2188723"/>
                <a:gd name="connsiteX3" fmla="*/ 1566041 w 2928208"/>
                <a:gd name="connsiteY3" fmla="*/ 2182476 h 2188723"/>
                <a:gd name="connsiteX4" fmla="*/ 1860331 w 2928208"/>
                <a:gd name="connsiteY4" fmla="*/ 1846145 h 2188723"/>
                <a:gd name="connsiteX5" fmla="*/ 2017986 w 2928208"/>
                <a:gd name="connsiteY5" fmla="*/ 1373179 h 2188723"/>
                <a:gd name="connsiteX6" fmla="*/ 2243959 w 2928208"/>
                <a:gd name="connsiteY6" fmla="*/ 1168228 h 2188723"/>
                <a:gd name="connsiteX7" fmla="*/ 2811517 w 2928208"/>
                <a:gd name="connsiteY7" fmla="*/ 1157717 h 2188723"/>
                <a:gd name="connsiteX8" fmla="*/ 2921876 w 2928208"/>
                <a:gd name="connsiteY8" fmla="*/ 905469 h 2188723"/>
                <a:gd name="connsiteX9" fmla="*/ 2900855 w 2928208"/>
                <a:gd name="connsiteY9" fmla="*/ 511331 h 2188723"/>
                <a:gd name="connsiteX10" fmla="*/ 2785241 w 2928208"/>
                <a:gd name="connsiteY10" fmla="*/ 64642 h 2188723"/>
                <a:gd name="connsiteX11" fmla="*/ 2743200 w 2928208"/>
                <a:gd name="connsiteY11" fmla="*/ 12090 h 21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8208" h="2188723">
                  <a:moveTo>
                    <a:pt x="0" y="485055"/>
                  </a:moveTo>
                  <a:cubicBezTo>
                    <a:pt x="257503" y="760514"/>
                    <a:pt x="515007" y="1035973"/>
                    <a:pt x="672662" y="1289097"/>
                  </a:cubicBezTo>
                  <a:cubicBezTo>
                    <a:pt x="830317" y="1542221"/>
                    <a:pt x="797035" y="1854904"/>
                    <a:pt x="945931" y="2003800"/>
                  </a:cubicBezTo>
                  <a:cubicBezTo>
                    <a:pt x="1094827" y="2152696"/>
                    <a:pt x="1413641" y="2208752"/>
                    <a:pt x="1566041" y="2182476"/>
                  </a:cubicBezTo>
                  <a:cubicBezTo>
                    <a:pt x="1718441" y="2156200"/>
                    <a:pt x="1785007" y="1981028"/>
                    <a:pt x="1860331" y="1846145"/>
                  </a:cubicBezTo>
                  <a:cubicBezTo>
                    <a:pt x="1935655" y="1711262"/>
                    <a:pt x="1954048" y="1486165"/>
                    <a:pt x="2017986" y="1373179"/>
                  </a:cubicBezTo>
                  <a:cubicBezTo>
                    <a:pt x="2081924" y="1260193"/>
                    <a:pt x="2111704" y="1204138"/>
                    <a:pt x="2243959" y="1168228"/>
                  </a:cubicBezTo>
                  <a:cubicBezTo>
                    <a:pt x="2376214" y="1132318"/>
                    <a:pt x="2698531" y="1201510"/>
                    <a:pt x="2811517" y="1157717"/>
                  </a:cubicBezTo>
                  <a:cubicBezTo>
                    <a:pt x="2924503" y="1113924"/>
                    <a:pt x="2906986" y="1013200"/>
                    <a:pt x="2921876" y="905469"/>
                  </a:cubicBezTo>
                  <a:cubicBezTo>
                    <a:pt x="2936766" y="797738"/>
                    <a:pt x="2923628" y="651469"/>
                    <a:pt x="2900855" y="511331"/>
                  </a:cubicBezTo>
                  <a:cubicBezTo>
                    <a:pt x="2878083" y="371193"/>
                    <a:pt x="2811517" y="147849"/>
                    <a:pt x="2785241" y="64642"/>
                  </a:cubicBezTo>
                  <a:cubicBezTo>
                    <a:pt x="2758965" y="-18565"/>
                    <a:pt x="2751082" y="-3238"/>
                    <a:pt x="2743200" y="12090"/>
                  </a:cubicBezTo>
                </a:path>
              </a:pathLst>
            </a:cu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A4286E-B64F-9B4F-B2BD-3A1D838DDB7E}"/>
                </a:ext>
              </a:extLst>
            </p:cNvPr>
            <p:cNvSpPr/>
            <p:nvPr/>
          </p:nvSpPr>
          <p:spPr>
            <a:xfrm>
              <a:off x="10460261" y="2576963"/>
              <a:ext cx="177800" cy="168275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851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F4594-6752-6842-95E1-93CD711C7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67" b="93778" l="2467" r="97867">
                        <a14:foregroundMark x1="12533" y1="60889" x2="12533" y2="52533"/>
                        <a14:foregroundMark x1="85933" y1="29600" x2="92200" y2="39556"/>
                        <a14:foregroundMark x1="95000" y1="38311" x2="95000" y2="45867"/>
                        <a14:foregroundMark x1="97867" y1="37067" x2="97533" y2="39556"/>
                        <a14:foregroundMark x1="73133" y1="5867" x2="64067" y2="8711"/>
                        <a14:foregroundMark x1="2533" y1="57067" x2="4400" y2="49156"/>
                        <a14:foregroundMark x1="30600" y1="93778" x2="38733" y2="8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356" y="2626451"/>
            <a:ext cx="4532353" cy="3399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95DD9-F011-CB40-9D3B-B30237D9BEA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53419" y="2887019"/>
            <a:ext cx="700118" cy="700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41BD81-77A9-B148-8ADF-20DF0DBE0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864" y="3072085"/>
            <a:ext cx="5421936" cy="2258590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897E44E-72CB-7949-A928-2900AAE0354F}"/>
              </a:ext>
            </a:extLst>
          </p:cNvPr>
          <p:cNvSpPr txBox="1"/>
          <p:nvPr/>
        </p:nvSpPr>
        <p:spPr>
          <a:xfrm>
            <a:off x="6821311" y="5359729"/>
            <a:ext cx="51025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www.roboticsbusinessreview.com</a:t>
            </a:r>
            <a:r>
              <a:rPr lang="en-US" sz="800" dirty="0"/>
              <a:t>/news/voyage-launches-</a:t>
            </a:r>
            <a:r>
              <a:rPr lang="en-US" sz="800" dirty="0" err="1"/>
              <a:t>deepdrive</a:t>
            </a:r>
            <a:r>
              <a:rPr lang="en-US" sz="800" dirty="0"/>
              <a:t>-simulation-platform/</a:t>
            </a:r>
          </a:p>
        </p:txBody>
      </p:sp>
      <p:sp>
        <p:nvSpPr>
          <p:cNvPr id="41" name="7-Point Star 40">
            <a:extLst>
              <a:ext uri="{FF2B5EF4-FFF2-40B4-BE49-F238E27FC236}">
                <a16:creationId xmlns:a16="http://schemas.microsoft.com/office/drawing/2014/main" id="{19B1D35B-F3E7-6A40-923C-508B568E0D75}"/>
              </a:ext>
            </a:extLst>
          </p:cNvPr>
          <p:cNvSpPr/>
          <p:nvPr/>
        </p:nvSpPr>
        <p:spPr>
          <a:xfrm>
            <a:off x="8788400" y="3533587"/>
            <a:ext cx="266700" cy="275945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7-Point Star 41">
            <a:extLst>
              <a:ext uri="{FF2B5EF4-FFF2-40B4-BE49-F238E27FC236}">
                <a16:creationId xmlns:a16="http://schemas.microsoft.com/office/drawing/2014/main" id="{60AB6828-834D-264D-A867-514D0E41C522}"/>
              </a:ext>
            </a:extLst>
          </p:cNvPr>
          <p:cNvSpPr/>
          <p:nvPr/>
        </p:nvSpPr>
        <p:spPr>
          <a:xfrm>
            <a:off x="7962900" y="4635211"/>
            <a:ext cx="266700" cy="275945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7-Point Star 42">
            <a:extLst>
              <a:ext uri="{FF2B5EF4-FFF2-40B4-BE49-F238E27FC236}">
                <a16:creationId xmlns:a16="http://schemas.microsoft.com/office/drawing/2014/main" id="{2B89D7B3-11FB-D741-82D7-2158BC3AB8DE}"/>
              </a:ext>
            </a:extLst>
          </p:cNvPr>
          <p:cNvSpPr/>
          <p:nvPr/>
        </p:nvSpPr>
        <p:spPr>
          <a:xfrm>
            <a:off x="10324657" y="4007694"/>
            <a:ext cx="266700" cy="275945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42F4AA-E247-F24F-84AB-14FCD90FB237}"/>
              </a:ext>
            </a:extLst>
          </p:cNvPr>
          <p:cNvSpPr txBox="1"/>
          <p:nvPr/>
        </p:nvSpPr>
        <p:spPr>
          <a:xfrm>
            <a:off x="733356" y="1653081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Synthesize Output-feedback controller</a:t>
            </a:r>
          </a:p>
          <a:p>
            <a:r>
              <a:rPr lang="en-US" dirty="0"/>
              <a:t>Plan with measurement from environment</a:t>
            </a:r>
          </a:p>
          <a:p>
            <a:r>
              <a:rPr lang="en-US" dirty="0"/>
              <a:t>Robust to significant change in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1434D-10E3-1648-A95D-2DC262F4B020}"/>
              </a:ext>
            </a:extLst>
          </p:cNvPr>
          <p:cNvSpPr txBox="1"/>
          <p:nvPr/>
        </p:nvSpPr>
        <p:spPr>
          <a:xfrm>
            <a:off x="838200" y="5770366"/>
            <a:ext cx="483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www.fiverr.com</a:t>
            </a:r>
            <a:r>
              <a:rPr lang="en-US" sz="900" dirty="0"/>
              <a:t>/atifkhan223/make-isometric-3d-plan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9EE13C-E915-6C44-9F61-565D849A35AA}"/>
              </a:ext>
            </a:extLst>
          </p:cNvPr>
          <p:cNvCxnSpPr>
            <a:endCxn id="41" idx="4"/>
          </p:cNvCxnSpPr>
          <p:nvPr/>
        </p:nvCxnSpPr>
        <p:spPr>
          <a:xfrm flipV="1">
            <a:off x="7588155" y="3711049"/>
            <a:ext cx="1200244" cy="9241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496AE5-304D-6241-9F16-EDFDA880A4F7}"/>
              </a:ext>
            </a:extLst>
          </p:cNvPr>
          <p:cNvCxnSpPr>
            <a:cxnSpLocks/>
            <a:endCxn id="43" idx="4"/>
          </p:cNvCxnSpPr>
          <p:nvPr/>
        </p:nvCxnSpPr>
        <p:spPr>
          <a:xfrm flipV="1">
            <a:off x="7588154" y="4185156"/>
            <a:ext cx="2736502" cy="459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53B244-3A73-CE49-9CA0-4B524C2176C3}"/>
              </a:ext>
            </a:extLst>
          </p:cNvPr>
          <p:cNvCxnSpPr>
            <a:cxnSpLocks/>
            <a:endCxn id="42" idx="3"/>
          </p:cNvCxnSpPr>
          <p:nvPr/>
        </p:nvCxnSpPr>
        <p:spPr>
          <a:xfrm>
            <a:off x="7610648" y="4659118"/>
            <a:ext cx="426256" cy="2520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24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Control, Previous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8BF61696-9996-F14E-B063-1D86A769E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49507"/>
              </p:ext>
            </p:extLst>
          </p:nvPr>
        </p:nvGraphicFramePr>
        <p:xfrm>
          <a:off x="838200" y="1783645"/>
          <a:ext cx="5054600" cy="2973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8E4C2466-41B1-5D4A-97B3-9BA9CCA94AFA}"/>
              </a:ext>
            </a:extLst>
          </p:cNvPr>
          <p:cNvSpPr/>
          <p:nvPr/>
        </p:nvSpPr>
        <p:spPr>
          <a:xfrm>
            <a:off x="5892800" y="2304534"/>
            <a:ext cx="2540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cell decomposition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BBE87B-187D-C04D-BDAD-E42E23EDCBC8}"/>
              </a:ext>
            </a:extLst>
          </p:cNvPr>
          <p:cNvSpPr/>
          <p:nvPr/>
        </p:nvSpPr>
        <p:spPr>
          <a:xfrm>
            <a:off x="5892800" y="3835792"/>
            <a:ext cx="2665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RRT, RRT*, LQR-tree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244D0B-CDC4-2849-89B9-BF432F858F9B}"/>
              </a:ext>
            </a:extLst>
          </p:cNvPr>
          <p:cNvSpPr/>
          <p:nvPr/>
        </p:nvSpPr>
        <p:spPr>
          <a:xfrm>
            <a:off x="838200" y="5061429"/>
            <a:ext cx="10394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this work: synthesize set of </a:t>
            </a:r>
            <a:r>
              <a:rPr lang="en-US" sz="2400" b="1" dirty="0"/>
              <a:t>output-feedback</a:t>
            </a:r>
            <a:r>
              <a:rPr lang="en-US" sz="2400" dirty="0"/>
              <a:t> controllers on a convex cell decomposition of a polygonal environment via Linear Programming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B0B3E0-D831-0D44-8C60-9932352AC87E}"/>
              </a:ext>
            </a:extLst>
          </p:cNvPr>
          <p:cNvSpPr txBox="1"/>
          <p:nvPr/>
        </p:nvSpPr>
        <p:spPr>
          <a:xfrm>
            <a:off x="9558338" y="3155714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full state feedback</a:t>
            </a:r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9E3DB5A1-1ECB-A24C-A9D2-EBBDDB88EE12}"/>
              </a:ext>
            </a:extLst>
          </p:cNvPr>
          <p:cNvSpPr/>
          <p:nvPr/>
        </p:nvSpPr>
        <p:spPr>
          <a:xfrm>
            <a:off x="8821738" y="3173566"/>
            <a:ext cx="736600" cy="404985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9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Theory, Cell Decomposition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3F43B2-2C48-724F-8126-E2D1E0A8AA65}"/>
                  </a:ext>
                </a:extLst>
              </p:cNvPr>
              <p:cNvSpPr/>
              <p:nvPr/>
            </p:nvSpPr>
            <p:spPr>
              <a:xfrm>
                <a:off x="838200" y="1850648"/>
                <a:ext cx="9182100" cy="2419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Polygonal environment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/>
              </a:p>
              <a:p>
                <a:r>
                  <a:rPr lang="en-US" sz="2400" dirty="0"/>
                  <a:t>Decompose in a finite number of convex cells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𝑝𝑜𝑠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𝑝𝑜𝑠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3F43B2-2C48-724F-8126-E2D1E0A8A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50648"/>
                <a:ext cx="9182100" cy="2419445"/>
              </a:xfrm>
              <a:prstGeom prst="rect">
                <a:avLst/>
              </a:prstGeom>
              <a:blipFill>
                <a:blip r:embed="rId8"/>
                <a:stretch>
                  <a:fillRect l="-3177" t="-1047" b="-26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CC9921A-1075-D44C-86CC-DDCBE89952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302" t="9736" b="10631"/>
          <a:stretch/>
        </p:blipFill>
        <p:spPr>
          <a:xfrm>
            <a:off x="5429250" y="3199595"/>
            <a:ext cx="3059771" cy="22098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247574-1BF4-C44B-946F-70FA0399DCEE}"/>
              </a:ext>
            </a:extLst>
          </p:cNvPr>
          <p:cNvSpPr/>
          <p:nvPr/>
        </p:nvSpPr>
        <p:spPr>
          <a:xfrm>
            <a:off x="5943600" y="4512334"/>
            <a:ext cx="546100" cy="266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7BB24-6CFE-F74A-9646-A69CCC6B0953}"/>
              </a:ext>
            </a:extLst>
          </p:cNvPr>
          <p:cNvSpPr/>
          <p:nvPr/>
        </p:nvSpPr>
        <p:spPr>
          <a:xfrm>
            <a:off x="5988049" y="4340252"/>
            <a:ext cx="66675" cy="172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973ED-4E88-3543-82D0-246F296447D4}"/>
              </a:ext>
            </a:extLst>
          </p:cNvPr>
          <p:cNvSpPr/>
          <p:nvPr/>
        </p:nvSpPr>
        <p:spPr>
          <a:xfrm>
            <a:off x="6054724" y="4441936"/>
            <a:ext cx="66675" cy="172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E893A0-8BF0-5442-B0A8-C97E95681FD7}"/>
              </a:ext>
            </a:extLst>
          </p:cNvPr>
          <p:cNvSpPr/>
          <p:nvPr/>
        </p:nvSpPr>
        <p:spPr>
          <a:xfrm>
            <a:off x="7684410" y="5096487"/>
            <a:ext cx="106968" cy="144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1780BA-7932-564D-B4E9-35F7D9D3A3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173" y="3267652"/>
            <a:ext cx="2735488" cy="214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7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Theory, System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F5B77-F06E-1343-8ED0-143E666D0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33336"/>
            <a:ext cx="2943679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07C60-D553-FF4D-9949-157984DDE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45776"/>
            <a:ext cx="3112763" cy="634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50BA39-6E7D-194C-A60D-0B4A52C0F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497" y="2368996"/>
            <a:ext cx="2222499" cy="557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CF9041-4A91-C742-885F-2000FC0EB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098" y="1844245"/>
            <a:ext cx="2019298" cy="4756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F21B18-12C9-B345-B2CE-8E745A28E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967" y="2457028"/>
            <a:ext cx="1235442" cy="4656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4CC8B4-7BEA-2943-AC0B-183604EC5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9011" y="1982849"/>
            <a:ext cx="1351355" cy="415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6DB1F8-E56C-834E-B452-DFD6EE8FE77E}"/>
                  </a:ext>
                </a:extLst>
              </p:cNvPr>
              <p:cNvSpPr txBox="1"/>
              <p:nvPr/>
            </p:nvSpPr>
            <p:spPr>
              <a:xfrm>
                <a:off x="1181579" y="4932282"/>
                <a:ext cx="4784451" cy="11122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6DB1F8-E56C-834E-B452-DFD6EE8FE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79" y="4932282"/>
                <a:ext cx="4784451" cy="1112292"/>
              </a:xfrm>
              <a:prstGeom prst="rect">
                <a:avLst/>
              </a:prstGeom>
              <a:blipFill>
                <a:blip r:embed="rId14"/>
                <a:stretch>
                  <a:fillRect l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19A3155-46E7-FA40-ADD8-8AB4AACD2FA1}"/>
              </a:ext>
            </a:extLst>
          </p:cNvPr>
          <p:cNvSpPr/>
          <p:nvPr/>
        </p:nvSpPr>
        <p:spPr>
          <a:xfrm>
            <a:off x="1447800" y="4228305"/>
            <a:ext cx="393700" cy="267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FF1EE18-61FF-8547-991D-3992E7A2D7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708" y="3964346"/>
            <a:ext cx="3352842" cy="6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4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E407027-0BA4-6D45-B937-0E3755D38CC9}"/>
              </a:ext>
            </a:extLst>
          </p:cNvPr>
          <p:cNvSpPr/>
          <p:nvPr/>
        </p:nvSpPr>
        <p:spPr>
          <a:xfrm rot="20809370">
            <a:off x="1477654" y="2234240"/>
            <a:ext cx="2815804" cy="343730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Theory,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7</a:t>
            </a:fld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BFE29F9C-1A4A-9140-A862-AD8D60B27069}"/>
              </a:ext>
            </a:extLst>
          </p:cNvPr>
          <p:cNvSpPr/>
          <p:nvPr/>
        </p:nvSpPr>
        <p:spPr>
          <a:xfrm rot="4565431">
            <a:off x="1611383" y="2670156"/>
            <a:ext cx="2987491" cy="2439472"/>
          </a:xfrm>
          <a:prstGeom prst="trapezoid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D3C9BE-13CB-654A-BD40-6C5F83F81138}"/>
              </a:ext>
            </a:extLst>
          </p:cNvPr>
          <p:cNvCxnSpPr/>
          <p:nvPr/>
        </p:nvCxnSpPr>
        <p:spPr>
          <a:xfrm>
            <a:off x="4108952" y="2923869"/>
            <a:ext cx="482600" cy="19939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B82F0E-37F8-8246-947B-8D37902ABA26}"/>
              </a:ext>
            </a:extLst>
          </p:cNvPr>
          <p:cNvCxnSpPr>
            <a:cxnSpLocks/>
          </p:cNvCxnSpPr>
          <p:nvPr/>
        </p:nvCxnSpPr>
        <p:spPr>
          <a:xfrm flipV="1">
            <a:off x="4252983" y="3428530"/>
            <a:ext cx="495240" cy="1487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E84078C-5E8A-0242-8491-B04018A97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671" y="2693214"/>
            <a:ext cx="3551298" cy="689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98C569-0F19-0848-AE8E-D93BE9809572}"/>
                  </a:ext>
                </a:extLst>
              </p:cNvPr>
              <p:cNvSpPr txBox="1"/>
              <p:nvPr/>
            </p:nvSpPr>
            <p:spPr>
              <a:xfrm>
                <a:off x="4171758" y="2515200"/>
                <a:ext cx="2647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98C569-0F19-0848-AE8E-D93BE9809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758" y="2515200"/>
                <a:ext cx="264727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36F988-A0F4-FC40-8EA3-A3D695CAC268}"/>
                  </a:ext>
                </a:extLst>
              </p:cNvPr>
              <p:cNvSpPr txBox="1"/>
              <p:nvPr/>
            </p:nvSpPr>
            <p:spPr>
              <a:xfrm>
                <a:off x="4564047" y="4349314"/>
                <a:ext cx="2842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36F988-A0F4-FC40-8EA3-A3D695CAC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047" y="4349314"/>
                <a:ext cx="284221" cy="276999"/>
              </a:xfrm>
              <a:prstGeom prst="rect">
                <a:avLst/>
              </a:prstGeom>
              <a:blipFill>
                <a:blip r:embed="rId11"/>
                <a:stretch>
                  <a:fillRect l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204ABF76-B48C-7F41-B341-A09D282FA889}"/>
              </a:ext>
            </a:extLst>
          </p:cNvPr>
          <p:cNvSpPr/>
          <p:nvPr/>
        </p:nvSpPr>
        <p:spPr>
          <a:xfrm>
            <a:off x="4402094" y="4346963"/>
            <a:ext cx="123257" cy="1044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7ECCE6-2B6E-F541-8EBC-971089A9B1BD}"/>
              </a:ext>
            </a:extLst>
          </p:cNvPr>
          <p:cNvSpPr/>
          <p:nvPr/>
        </p:nvSpPr>
        <p:spPr>
          <a:xfrm>
            <a:off x="3982840" y="2693214"/>
            <a:ext cx="123257" cy="10440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F60337-6ED1-7D45-9354-E0136D7F9788}"/>
                  </a:ext>
                </a:extLst>
              </p:cNvPr>
              <p:cNvSpPr txBox="1"/>
              <p:nvPr/>
            </p:nvSpPr>
            <p:spPr>
              <a:xfrm rot="20145838">
                <a:off x="2928718" y="4587127"/>
                <a:ext cx="740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F60337-6ED1-7D45-9354-E0136D7F9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5838">
                <a:off x="2928718" y="4587127"/>
                <a:ext cx="740724" cy="369332"/>
              </a:xfrm>
              <a:prstGeom prst="rect">
                <a:avLst/>
              </a:prstGeom>
              <a:blipFill>
                <a:blip r:embed="rId12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C5E18C5-836B-544C-9289-F4178425E7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4254" y="3708109"/>
            <a:ext cx="2728919" cy="796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F4BC6B-58D8-674F-AAE8-EC30FAC4C4C1}"/>
                  </a:ext>
                </a:extLst>
              </p:cNvPr>
              <p:cNvSpPr txBox="1"/>
              <p:nvPr/>
            </p:nvSpPr>
            <p:spPr>
              <a:xfrm>
                <a:off x="4720113" y="3241110"/>
                <a:ext cx="3442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F4BC6B-58D8-674F-AAE8-EC30FAC4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13" y="3241110"/>
                <a:ext cx="344282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96102D-9D8E-404B-A969-BE81A8A5D466}"/>
              </a:ext>
            </a:extLst>
          </p:cNvPr>
          <p:cNvSpPr txBox="1"/>
          <p:nvPr/>
        </p:nvSpPr>
        <p:spPr>
          <a:xfrm>
            <a:off x="3278615" y="3124761"/>
            <a:ext cx="126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Exit face</a:t>
            </a:r>
          </a:p>
        </p:txBody>
      </p:sp>
    </p:spTree>
    <p:extLst>
      <p:ext uri="{BB962C8B-B14F-4D97-AF65-F5344CB8AC3E}">
        <p14:creationId xmlns:p14="http://schemas.microsoft.com/office/powerpoint/2010/main" val="379637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Theory, CBF and CLF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70325D-C5E8-8647-9D42-22114B364AF0}"/>
              </a:ext>
            </a:extLst>
          </p:cNvPr>
          <p:cNvSpPr/>
          <p:nvPr/>
        </p:nvSpPr>
        <p:spPr>
          <a:xfrm>
            <a:off x="1065149" y="1796534"/>
            <a:ext cx="5960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Safety Constraints by Control Barrier Function: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278BF0-6969-1F49-97DB-129838731570}"/>
              </a:ext>
            </a:extLst>
          </p:cNvPr>
          <p:cNvSpPr/>
          <p:nvPr/>
        </p:nvSpPr>
        <p:spPr>
          <a:xfrm>
            <a:off x="838200" y="4601954"/>
            <a:ext cx="6521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Stability Constraints by Control Lyapunov Function: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B3120-433D-104B-9A10-E6AA6ED5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08" y="2529300"/>
            <a:ext cx="2933700" cy="1051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A07D485-47E0-2846-9869-98434DBC1384}"/>
                  </a:ext>
                </a:extLst>
              </p:cNvPr>
              <p:cNvSpPr/>
              <p:nvPr/>
            </p:nvSpPr>
            <p:spPr>
              <a:xfrm>
                <a:off x="4506956" y="2481632"/>
                <a:ext cx="27969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differentiable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A07D485-47E0-2846-9869-98434DBC1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956" y="2481632"/>
                <a:ext cx="2796984" cy="369332"/>
              </a:xfrm>
              <a:prstGeom prst="rect">
                <a:avLst/>
              </a:prstGeom>
              <a:blipFill>
                <a:blip r:embed="rId10"/>
                <a:stretch>
                  <a:fillRect l="-181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50B046-1332-F640-BDD7-F16349E98660}"/>
                  </a:ext>
                </a:extLst>
              </p:cNvPr>
              <p:cNvSpPr/>
              <p:nvPr/>
            </p:nvSpPr>
            <p:spPr>
              <a:xfrm>
                <a:off x="4506956" y="3002222"/>
                <a:ext cx="70669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forward invariant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0)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implies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∈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≥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50B046-1332-F640-BDD7-F16349E98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956" y="3002222"/>
                <a:ext cx="7066920" cy="369332"/>
              </a:xfrm>
              <a:prstGeom prst="rect">
                <a:avLst/>
              </a:prstGeom>
              <a:blipFill>
                <a:blip r:embed="rId11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555270F-1B7E-584B-8011-5BBCFA2022F0}"/>
                  </a:ext>
                </a:extLst>
              </p:cNvPr>
              <p:cNvSpPr/>
              <p:nvPr/>
            </p:nvSpPr>
            <p:spPr>
              <a:xfrm>
                <a:off x="9070678" y="3901459"/>
                <a:ext cx="532657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relative degree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≥ 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ECBF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555270F-1B7E-584B-8011-5BBCFA202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678" y="3901459"/>
                <a:ext cx="5326574" cy="646331"/>
              </a:xfrm>
              <a:prstGeom prst="rect">
                <a:avLst/>
              </a:prstGeom>
              <a:blipFill>
                <a:blip r:embed="rId12"/>
                <a:stretch>
                  <a:fillRect l="-713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56BD4FB-F79B-DE4E-BB33-E4B8B929B17A}"/>
                  </a:ext>
                </a:extLst>
              </p:cNvPr>
              <p:cNvSpPr/>
              <p:nvPr/>
            </p:nvSpPr>
            <p:spPr>
              <a:xfrm>
                <a:off x="9070678" y="5180114"/>
                <a:ext cx="231445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relative degree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≥ 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ECLF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56BD4FB-F79B-DE4E-BB33-E4B8B929B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678" y="5180114"/>
                <a:ext cx="2314451" cy="646331"/>
              </a:xfrm>
              <a:prstGeom prst="rect">
                <a:avLst/>
              </a:prstGeom>
              <a:blipFill>
                <a:blip r:embed="rId13"/>
                <a:stretch>
                  <a:fillRect l="-1639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ED73F2F-B8C1-9049-9E7D-10FA13F90D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4046745"/>
            <a:ext cx="4934803" cy="4528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871D32-43D1-3049-909C-7B093F2728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580" y="5090664"/>
            <a:ext cx="5271617" cy="51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6E952C95-0B0D-9F40-91DF-2F9F227E824B}"/>
              </a:ext>
            </a:extLst>
          </p:cNvPr>
          <p:cNvSpPr/>
          <p:nvPr/>
        </p:nvSpPr>
        <p:spPr>
          <a:xfrm>
            <a:off x="2610055" y="4590978"/>
            <a:ext cx="1702865" cy="69939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34A993-CEB7-FB49-8C65-3547F8021024}"/>
              </a:ext>
            </a:extLst>
          </p:cNvPr>
          <p:cNvSpPr/>
          <p:nvPr/>
        </p:nvSpPr>
        <p:spPr>
          <a:xfrm>
            <a:off x="1201905" y="4586055"/>
            <a:ext cx="680524" cy="72631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356522-1DA3-1544-9270-53E43C35648B}"/>
              </a:ext>
            </a:extLst>
          </p:cNvPr>
          <p:cNvSpPr/>
          <p:nvPr/>
        </p:nvSpPr>
        <p:spPr>
          <a:xfrm>
            <a:off x="2458432" y="2987457"/>
            <a:ext cx="1733470" cy="72631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747042-1DB7-E649-AEC8-F84AA91318A0}"/>
              </a:ext>
            </a:extLst>
          </p:cNvPr>
          <p:cNvSpPr/>
          <p:nvPr/>
        </p:nvSpPr>
        <p:spPr>
          <a:xfrm>
            <a:off x="1065149" y="3014315"/>
            <a:ext cx="680524" cy="72631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80914-767B-9843-B1C8-C7583AE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Theory, CBF and CLF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7682B-D3C1-3E4C-8101-00074738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E96-4C01-1245-BA64-EE0C60E5F118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70325D-C5E8-8647-9D42-22114B364AF0}"/>
              </a:ext>
            </a:extLst>
          </p:cNvPr>
          <p:cNvSpPr/>
          <p:nvPr/>
        </p:nvSpPr>
        <p:spPr>
          <a:xfrm>
            <a:off x="1065149" y="1796534"/>
            <a:ext cx="59608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 = 1:</a:t>
            </a:r>
          </a:p>
          <a:p>
            <a:r>
              <a:rPr lang="en-US" sz="2400" dirty="0"/>
              <a:t>Safety Constraints by Control Barrier Function: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278BF0-6969-1F49-97DB-129838731570}"/>
              </a:ext>
            </a:extLst>
          </p:cNvPr>
          <p:cNvSpPr/>
          <p:nvPr/>
        </p:nvSpPr>
        <p:spPr>
          <a:xfrm>
            <a:off x="1065149" y="3828967"/>
            <a:ext cx="6521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Stability Constraints by Control Lyapunov Function:</a:t>
            </a: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6C6938E0-33FB-1D41-9B1B-764B1BF99A2A}"/>
              </a:ext>
            </a:extLst>
          </p:cNvPr>
          <p:cNvSpPr/>
          <p:nvPr/>
        </p:nvSpPr>
        <p:spPr>
          <a:xfrm>
            <a:off x="5110652" y="3248059"/>
            <a:ext cx="633046" cy="262403"/>
          </a:xfrm>
          <a:prstGeom prst="stripedRightArrow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AB482628-9B5A-854D-B873-AB0E0E0418AB}"/>
              </a:ext>
            </a:extLst>
          </p:cNvPr>
          <p:cNvSpPr/>
          <p:nvPr/>
        </p:nvSpPr>
        <p:spPr>
          <a:xfrm>
            <a:off x="5037224" y="4826371"/>
            <a:ext cx="633046" cy="262403"/>
          </a:xfrm>
          <a:prstGeom prst="stripedRightArrow">
            <a:avLst/>
          </a:prstGeom>
          <a:solidFill>
            <a:srgbClr val="C0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3436EC-CD98-0E42-ADD7-EE79547C8956}"/>
                  </a:ext>
                </a:extLst>
              </p:cNvPr>
              <p:cNvSpPr txBox="1"/>
              <p:nvPr/>
            </p:nvSpPr>
            <p:spPr>
              <a:xfrm>
                <a:off x="1065149" y="3143129"/>
                <a:ext cx="38395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3436EC-CD98-0E42-ADD7-EE79547C8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49" y="3143129"/>
                <a:ext cx="3839513" cy="430887"/>
              </a:xfrm>
              <a:prstGeom prst="rect">
                <a:avLst/>
              </a:prstGeom>
              <a:blipFill>
                <a:blip r:embed="rId8"/>
                <a:stretch>
                  <a:fillRect l="-1987" r="-165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8ECF5F-75D4-5743-87F8-C9F47B559EAC}"/>
                  </a:ext>
                </a:extLst>
              </p:cNvPr>
              <p:cNvSpPr txBox="1"/>
              <p:nvPr/>
            </p:nvSpPr>
            <p:spPr>
              <a:xfrm>
                <a:off x="5949688" y="3102657"/>
                <a:ext cx="48610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𝑏𝑢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8ECF5F-75D4-5743-87F8-C9F47B559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688" y="3102657"/>
                <a:ext cx="4861074" cy="430887"/>
              </a:xfrm>
              <a:prstGeom prst="rect">
                <a:avLst/>
              </a:prstGeom>
              <a:blipFill>
                <a:blip r:embed="rId9"/>
                <a:stretch>
                  <a:fillRect l="-2089" r="-104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CBCB1-77BA-994F-AE88-FEDF2C349D48}"/>
                  </a:ext>
                </a:extLst>
              </p:cNvPr>
              <p:cNvSpPr txBox="1"/>
              <p:nvPr/>
            </p:nvSpPr>
            <p:spPr>
              <a:xfrm>
                <a:off x="1065149" y="4718233"/>
                <a:ext cx="40455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9CBCB1-77BA-994F-AE88-FEDF2C349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49" y="4718233"/>
                <a:ext cx="4045503" cy="430887"/>
              </a:xfrm>
              <a:prstGeom prst="rect">
                <a:avLst/>
              </a:prstGeom>
              <a:blipFill>
                <a:blip r:embed="rId10"/>
                <a:stretch>
                  <a:fillRect t="-6061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B7A5D9-2C21-294B-B149-CE86CA4DB27E}"/>
                  </a:ext>
                </a:extLst>
              </p:cNvPr>
              <p:cNvSpPr txBox="1"/>
              <p:nvPr/>
            </p:nvSpPr>
            <p:spPr>
              <a:xfrm>
                <a:off x="5743698" y="4742129"/>
                <a:ext cx="44831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𝑏𝑢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B7A5D9-2C21-294B-B149-CE86CA4DB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98" y="4742129"/>
                <a:ext cx="4483164" cy="430887"/>
              </a:xfrm>
              <a:prstGeom prst="rect">
                <a:avLst/>
              </a:prstGeom>
              <a:blipFill>
                <a:blip r:embed="rId11"/>
                <a:stretch>
                  <a:fillRect r="-2542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DA1CB2-CAC5-A441-834F-D0240E2A8A47}"/>
                  </a:ext>
                </a:extLst>
              </p:cNvPr>
              <p:cNvSpPr txBox="1"/>
              <p:nvPr/>
            </p:nvSpPr>
            <p:spPr>
              <a:xfrm>
                <a:off x="4856140" y="5624513"/>
                <a:ext cx="1785104" cy="36933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DA1CB2-CAC5-A441-834F-D0240E2A8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140" y="5624513"/>
                <a:ext cx="1785104" cy="369332"/>
              </a:xfrm>
              <a:prstGeom prst="rect">
                <a:avLst/>
              </a:prstGeom>
              <a:blipFill>
                <a:blip r:embed="rId12"/>
                <a:stretch>
                  <a:fillRect l="-4167" r="-2083" b="-31250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E8451C0-4D40-3B4A-A5BD-9809CA1D4E25}"/>
              </a:ext>
            </a:extLst>
          </p:cNvPr>
          <p:cNvSpPr txBox="1"/>
          <p:nvPr/>
        </p:nvSpPr>
        <p:spPr>
          <a:xfrm>
            <a:off x="10843618" y="2987457"/>
            <a:ext cx="1281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CBF constraint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B1ED7-7FE1-D94E-B409-93040E0020D8}"/>
              </a:ext>
            </a:extLst>
          </p:cNvPr>
          <p:cNvSpPr txBox="1"/>
          <p:nvPr/>
        </p:nvSpPr>
        <p:spPr>
          <a:xfrm>
            <a:off x="10713051" y="4700288"/>
            <a:ext cx="1281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CLF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0E2BBD-B660-684A-B4DB-709179BDACEA}"/>
                  </a:ext>
                </a:extLst>
              </p:cNvPr>
              <p:cNvSpPr txBox="1"/>
              <p:nvPr/>
            </p:nvSpPr>
            <p:spPr>
              <a:xfrm>
                <a:off x="1152565" y="2632874"/>
                <a:ext cx="505691" cy="385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0E2BBD-B660-684A-B4DB-709179BDA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65" y="2632874"/>
                <a:ext cx="505691" cy="385362"/>
              </a:xfrm>
              <a:prstGeom prst="rect">
                <a:avLst/>
              </a:prstGeom>
              <a:blipFill>
                <a:blip r:embed="rId13"/>
                <a:stretch>
                  <a:fillRect r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DFFA58-1C85-AF40-95C2-FBFA9CC1EF58}"/>
                  </a:ext>
                </a:extLst>
              </p:cNvPr>
              <p:cNvSpPr txBox="1"/>
              <p:nvPr/>
            </p:nvSpPr>
            <p:spPr>
              <a:xfrm>
                <a:off x="3072321" y="2659399"/>
                <a:ext cx="505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DFFA58-1C85-AF40-95C2-FBFA9CC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321" y="2659399"/>
                <a:ext cx="505691" cy="369332"/>
              </a:xfrm>
              <a:prstGeom prst="rect">
                <a:avLst/>
              </a:prstGeom>
              <a:blipFill>
                <a:blip r:embed="rId14"/>
                <a:stretch>
                  <a:fillRect r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F1FFB59-2933-2E48-89A5-4DD9B1969C22}"/>
                  </a:ext>
                </a:extLst>
              </p:cNvPr>
              <p:cNvSpPr txBox="1"/>
              <p:nvPr/>
            </p:nvSpPr>
            <p:spPr>
              <a:xfrm>
                <a:off x="1152565" y="4225206"/>
                <a:ext cx="505691" cy="377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F1FFB59-2933-2E48-89A5-4DD9B196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65" y="4225206"/>
                <a:ext cx="505691" cy="377989"/>
              </a:xfrm>
              <a:prstGeom prst="rect">
                <a:avLst/>
              </a:prstGeom>
              <a:blipFill>
                <a:blip r:embed="rId15"/>
                <a:stretch>
                  <a:fillRect r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2E1569-3A61-6B4C-A517-5B95AD2AC37E}"/>
                  </a:ext>
                </a:extLst>
              </p:cNvPr>
              <p:cNvSpPr txBox="1"/>
              <p:nvPr/>
            </p:nvSpPr>
            <p:spPr>
              <a:xfrm>
                <a:off x="2819475" y="4251811"/>
                <a:ext cx="505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2E1569-3A61-6B4C-A517-5B95AD2AC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75" y="4251811"/>
                <a:ext cx="505691" cy="369332"/>
              </a:xfrm>
              <a:prstGeom prst="rect">
                <a:avLst/>
              </a:prstGeom>
              <a:blipFill>
                <a:blip r:embed="rId16"/>
                <a:stretch>
                  <a:fillRect r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C35859B3-87B6-7641-B324-CD8B531694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16705" y="856804"/>
            <a:ext cx="2600370" cy="504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0AFBA9-7D6A-204F-8EC8-B0CAF4FB0C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1796" y="1333355"/>
            <a:ext cx="2223845" cy="64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4" grpId="0"/>
      <p:bldP spid="19" grpId="0" animBg="1"/>
      <p:bldP spid="22" grpId="0"/>
      <p:bldP spid="23" grpId="0"/>
      <p:bldP spid="12" grpId="0" animBg="1"/>
      <p:bldP spid="25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15351</TotalTime>
  <Words>561</Words>
  <Application>Microsoft Macintosh PowerPoint</Application>
  <PresentationFormat>Widescreen</PresentationFormat>
  <Paragraphs>126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Robust Path Planning and Control for Polygonal Environment via Linear Programming</vt:lpstr>
      <vt:lpstr>Research Sections</vt:lpstr>
      <vt:lpstr>Control</vt:lpstr>
      <vt:lpstr>Control, Previous Works</vt:lpstr>
      <vt:lpstr>Theory, Cell Decomposition</vt:lpstr>
      <vt:lpstr>Theory, System Dynamics</vt:lpstr>
      <vt:lpstr>Theory, Problem</vt:lpstr>
      <vt:lpstr>Theory, CBF and CLF</vt:lpstr>
      <vt:lpstr>Theory, CBF and CLF</vt:lpstr>
      <vt:lpstr>Theory, Controller</vt:lpstr>
      <vt:lpstr>Theory</vt:lpstr>
      <vt:lpstr>Theory, Min-Max</vt:lpstr>
      <vt:lpstr>Theory, Min-Min</vt:lpstr>
      <vt:lpstr>Example, First-Order (simple integrator)</vt:lpstr>
      <vt:lpstr>Example, Second-Order (double integrator)</vt:lpstr>
      <vt:lpstr>Control, Conclusion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 for Robust Localization and Control</dc:title>
  <dc:creator>Bahreinian, Mahroo</dc:creator>
  <cp:lastModifiedBy>Bahreinian, Mahroo</cp:lastModifiedBy>
  <cp:revision>169</cp:revision>
  <cp:lastPrinted>2020-11-22T22:20:34Z</cp:lastPrinted>
  <dcterms:created xsi:type="dcterms:W3CDTF">2020-11-09T02:06:04Z</dcterms:created>
  <dcterms:modified xsi:type="dcterms:W3CDTF">2020-12-24T02:40:38Z</dcterms:modified>
</cp:coreProperties>
</file>